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883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119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01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09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948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29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266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830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46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873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756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623D2-BDB8-4A42-B5B1-3BB3D5124E8B}" type="datetimeFigureOut">
              <a:rPr lang="hr-HR" smtClean="0"/>
              <a:t>13.09.2014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EC706-FFDC-4FB3-83C5-6C694D4365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543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304255"/>
          </a:xfrm>
        </p:spPr>
        <p:txBody>
          <a:bodyPr>
            <a:normAutofit/>
          </a:bodyPr>
          <a:lstStyle/>
          <a:p>
            <a:r>
              <a:rPr lang="hr-HR" dirty="0" smtClean="0"/>
              <a:t>ZDRAVSTVENA NJEGA NEUROKIRUŠKOG BOLESNIKA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sv-SE" dirty="0" smtClean="0"/>
              <a:t>Sestrinska skrb bolesnika sa ozljedom glave</a:t>
            </a:r>
            <a:br>
              <a:rPr lang="sv-SE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52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MOZGOVNE KLIJETKE (KOMORE)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 smtClean="0"/>
              <a:t>ventriculi</a:t>
            </a:r>
            <a:r>
              <a:rPr lang="hr-HR" dirty="0" smtClean="0"/>
              <a:t> </a:t>
            </a:r>
            <a:r>
              <a:rPr lang="hr-HR" dirty="0" err="1" smtClean="0"/>
              <a:t>cerebri</a:t>
            </a:r>
            <a:r>
              <a:rPr lang="hr-HR" dirty="0" smtClean="0"/>
              <a:t>, četiri su šupljine uklopljene u mozgovni sustav i ispunjene </a:t>
            </a:r>
            <a:r>
              <a:rPr lang="hr-HR" dirty="0" err="1" smtClean="0"/>
              <a:t>mozgovnomoždinskom</a:t>
            </a:r>
            <a:r>
              <a:rPr lang="hr-HR" dirty="0" smtClean="0"/>
              <a:t> tekućinom (cerebrospinalni likvor).</a:t>
            </a:r>
          </a:p>
        </p:txBody>
      </p:sp>
      <p:pic>
        <p:nvPicPr>
          <p:cNvPr id="1026" name="Picture 2" descr="C:\Users\Tomo\Pictures\imagesO8GE10B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45024"/>
            <a:ext cx="553968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72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SPECIJALNA NEUROKIRURGIJA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Neurokirurgija je posebna kirurška struka koja se bavi operacijskim liječenjem ozljeda i bolesti središnjeg, perifernog i autonomnog  živčanog sustava.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76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KRANIOCEREBRALNE OZLJEDE (OZLJEDE LUBANJE I MOZGA)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 smtClean="0"/>
              <a:t>Neurološki pregled</a:t>
            </a:r>
          </a:p>
          <a:p>
            <a:r>
              <a:rPr lang="hr-HR" dirty="0" smtClean="0"/>
              <a:t>Stanje svijesti i kognitivne funkcije.</a:t>
            </a:r>
          </a:p>
          <a:p>
            <a:r>
              <a:rPr lang="hr-HR" dirty="0" smtClean="0"/>
              <a:t>-Somnolencija pospanost je najblaži poremećaj svijesti</a:t>
            </a:r>
          </a:p>
          <a:p>
            <a:r>
              <a:rPr lang="hr-HR" dirty="0" smtClean="0"/>
              <a:t>-</a:t>
            </a:r>
            <a:r>
              <a:rPr lang="hr-HR" dirty="0" err="1" smtClean="0"/>
              <a:t>Sopor</a:t>
            </a:r>
            <a:r>
              <a:rPr lang="hr-HR" dirty="0" smtClean="0"/>
              <a:t> teži poremećaj svijesti, na jači podražaj otvara oči, odgovara sa naporom, nije </a:t>
            </a:r>
            <a:r>
              <a:rPr lang="hr-HR" dirty="0" err="1" smtClean="0"/>
              <a:t>orjetiran</a:t>
            </a:r>
            <a:endParaRPr lang="hr-HR" dirty="0" smtClean="0"/>
          </a:p>
          <a:p>
            <a:r>
              <a:rPr lang="hr-HR" dirty="0" smtClean="0"/>
              <a:t>-</a:t>
            </a:r>
            <a:r>
              <a:rPr lang="hr-HR" dirty="0" err="1" smtClean="0"/>
              <a:t>Semikoma</a:t>
            </a:r>
            <a:r>
              <a:rPr lang="hr-HR" dirty="0" smtClean="0"/>
              <a:t> težak poremećaj svijesti, ima zatvorene oči i ne odgovara na podražaj</a:t>
            </a:r>
          </a:p>
          <a:p>
            <a:r>
              <a:rPr lang="hr-HR" dirty="0" smtClean="0"/>
              <a:t>-Koma najteži poremećaj svijesti, besvjesno stanje, ne reagira na nikakav podražaj, a fiziološki refleksi u dubokoj komi su ugasli</a:t>
            </a:r>
          </a:p>
          <a:p>
            <a:r>
              <a:rPr lang="hr-HR" dirty="0" smtClean="0"/>
              <a:t>-Smetenost psihički poremećaj kao reakcija na stresnu situaciju ili je posljedica organske bolesti</a:t>
            </a:r>
          </a:p>
          <a:p>
            <a:r>
              <a:rPr lang="hr-HR" dirty="0" smtClean="0"/>
              <a:t>-Delirij duševni poremećaj obilježen smetnjama svijesti , mišljenja, nemirom, agresivnošću, halucinacijama i gubitkom orijentacije u vremenu i prostoru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27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Glasgowska</a:t>
            </a:r>
            <a:r>
              <a:rPr lang="hr-HR" dirty="0" smtClean="0"/>
              <a:t> skala kome- procjena neurološkog stanja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1623060" y="2031714"/>
          <a:ext cx="5897880" cy="3617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REAKCIJA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OPIS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SATI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OTVARANJE OČIJU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 SPONTANO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 NA GOVOR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 NA BOLNI PODRAŽAJ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 NE OTVARA OČI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NAJBOLJA VERBALNA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REAKCIJA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 ORJETIRAN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 SMETEN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 NEPRIKLADNO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 NERAZUMLJIVO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 NE ODGOVARA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NAJBOLJA MOTORNA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REAKCIJA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 IZVRŠAVA NALOGE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 LOKALIZIRA BOL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 FLEKSIJA NA BOLNI PODRAŽAJ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 ABNORMALNA FLEKSIJA NA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   BOL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 EKSTENZIJA NA BOLNI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    PODRAŽAJ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 NE REAGIRA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22425" y="1542015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Neurokiruška</a:t>
            </a:r>
            <a:r>
              <a:rPr lang="hr-HR" dirty="0" smtClean="0"/>
              <a:t> dijagnostika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Lumbalna punkcija se obavlja između trećeg ili četvrtog ili četvrtog ili petog slabinskog kralješka u sjedećem položaju bolesnika ili u položaju na boku, ona je dijagnostička ili terapijska, gleda se boja likvora, tlak, likvor se šalje na kemijsko-citološki i na bakteriološki pregled.</a:t>
            </a:r>
          </a:p>
          <a:p>
            <a:r>
              <a:rPr lang="vi-VN" dirty="0" smtClean="0"/>
              <a:t>Radiološke pretrage</a:t>
            </a:r>
          </a:p>
          <a:p>
            <a:r>
              <a:rPr lang="vi-VN" dirty="0" smtClean="0"/>
              <a:t>Kraniogram rendgenska slika lubanje</a:t>
            </a:r>
          </a:p>
          <a:p>
            <a:r>
              <a:rPr lang="vi-VN" dirty="0" smtClean="0"/>
              <a:t>Cerebralna angiografija kontrastna je metoda pretrage krvnih žila</a:t>
            </a:r>
          </a:p>
          <a:p>
            <a:r>
              <a:rPr lang="vi-VN" dirty="0" smtClean="0"/>
              <a:t>CT Kompjutorizirana tomografija</a:t>
            </a:r>
          </a:p>
          <a:p>
            <a:r>
              <a:rPr lang="vi-VN" dirty="0" smtClean="0"/>
              <a:t>MR magnetna  rezonancija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75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ELEKTRODIJAGNOSTIČKI POSTUPCI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Elektroencefalografija  pretraga je kojom se otkrivaju </a:t>
            </a:r>
            <a:r>
              <a:rPr lang="hr-HR" dirty="0" err="1" smtClean="0"/>
              <a:t>intrakrajniski</a:t>
            </a:r>
            <a:r>
              <a:rPr lang="hr-HR" dirty="0" smtClean="0"/>
              <a:t> ekspanzivni proces , krvarenje i promjene oblika i položaja moždanih komora.</a:t>
            </a:r>
          </a:p>
          <a:p>
            <a:r>
              <a:rPr lang="hr-HR" dirty="0" err="1" smtClean="0"/>
              <a:t>Radioizotopska</a:t>
            </a:r>
            <a:r>
              <a:rPr lang="hr-HR" dirty="0" smtClean="0"/>
              <a:t> dijagnostika primjenjuje radio aktivne tvari radi lokalizacije patoloških procesa u središnjem živčanom sustavu.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731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Ozljede lubanje i mozga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Ozljede lubanje i mozga nastaju djelovanjem neposredne sile. Stupanj ozljede ovisi o životnoj dobi ozlijeđenog , anatomskim osobinama lubanje i mozga , vrstom oruđa sa kojom je ozljeda nastala te o trajanju i smjeru djelovanja sile.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21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Ozljede mekog oglavka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Najčešće su u obliku raznih rana, razderotina, </a:t>
            </a:r>
            <a:r>
              <a:rPr lang="hr-HR" dirty="0" err="1" smtClean="0"/>
              <a:t>gnječna</a:t>
            </a:r>
            <a:r>
              <a:rPr lang="hr-HR" dirty="0" smtClean="0"/>
              <a:t> rana ili kombinacija obiju ozljeda, te hematoma ispod mekog oglavka.</a:t>
            </a:r>
          </a:p>
          <a:p>
            <a:pPr marL="0" indent="0" algn="ctr">
              <a:buNone/>
            </a:pPr>
            <a:r>
              <a:rPr lang="hr-HR" sz="5200" dirty="0" smtClean="0"/>
              <a:t>Lomovi lubanjskih kostiju</a:t>
            </a:r>
          </a:p>
          <a:p>
            <a:pPr marL="0" indent="0" algn="ctr">
              <a:buNone/>
            </a:pPr>
            <a:r>
              <a:rPr lang="hr-HR" dirty="0" err="1" smtClean="0"/>
              <a:t>Fractura</a:t>
            </a:r>
            <a:r>
              <a:rPr lang="hr-HR" dirty="0" smtClean="0"/>
              <a:t> </a:t>
            </a:r>
            <a:r>
              <a:rPr lang="hr-HR" dirty="0" err="1" smtClean="0"/>
              <a:t>cranii</a:t>
            </a:r>
            <a:r>
              <a:rPr lang="hr-HR" dirty="0" smtClean="0"/>
              <a:t>- frakturu lubanje dijelimo u zatvorene i otvorene, te jednostavne i komplicirane. Zatvoreni lom je onaj u kojem nema prekida kontinuiteta prekida kože, a u otvorenoj postoje rane mekog oglavka.</a:t>
            </a:r>
          </a:p>
          <a:p>
            <a:pPr marL="0" indent="0" algn="ctr">
              <a:buNone/>
            </a:pPr>
            <a:r>
              <a:rPr lang="hr-HR" dirty="0" smtClean="0"/>
              <a:t>Klinička slika- ovisi o popratnom oštećenju mozga i moždanih ovojnica, što je moždano tkivo oštećenije , brojniji su i izrazitiji simptomi i subjektivne tegobe.</a:t>
            </a: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925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Prijelom baze lubanje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vi-VN" sz="4200" dirty="0" smtClean="0"/>
              <a:t>Fractura baseos cranii najčešće nastaje posrednim djelovanjem sile i također može biti zatvorena i otvorena.</a:t>
            </a:r>
          </a:p>
          <a:p>
            <a:pPr marL="0" indent="0">
              <a:buNone/>
            </a:pPr>
            <a:r>
              <a:rPr lang="vi-VN" sz="4200" dirty="0" smtClean="0"/>
              <a:t>Klinička slika: ovisi o popratnom oštećenju moždanih ovojnica, mozga, moždanih živaca i krvnih žila.</a:t>
            </a:r>
            <a:endParaRPr lang="hr-HR" sz="4200" dirty="0" smtClean="0"/>
          </a:p>
          <a:p>
            <a:pPr marL="0" indent="0" algn="ctr">
              <a:buNone/>
            </a:pPr>
            <a:r>
              <a:rPr lang="hr-HR" sz="9300" dirty="0" smtClean="0"/>
              <a:t>Ozljede mozga</a:t>
            </a:r>
          </a:p>
          <a:p>
            <a:pPr marL="0" indent="0" algn="ctr">
              <a:buNone/>
            </a:pPr>
            <a:r>
              <a:rPr lang="hr-HR" sz="4400" dirty="0" smtClean="0"/>
              <a:t>Potres mozga (</a:t>
            </a:r>
            <a:r>
              <a:rPr lang="hr-HR" sz="4400" dirty="0" err="1" smtClean="0"/>
              <a:t>commotio</a:t>
            </a:r>
            <a:r>
              <a:rPr lang="hr-HR" sz="4400" dirty="0" smtClean="0"/>
              <a:t> </a:t>
            </a:r>
            <a:r>
              <a:rPr lang="hr-HR" sz="4400" dirty="0" err="1" smtClean="0"/>
              <a:t>cerebri</a:t>
            </a:r>
            <a:r>
              <a:rPr lang="hr-HR" sz="4400" dirty="0" smtClean="0"/>
              <a:t>) zatvorena je funkcionalna ozljeda mozga koja karakterizira gubitak svijesti koje se nadovezuju neposredno na ozljedu.</a:t>
            </a:r>
          </a:p>
          <a:p>
            <a:pPr marL="0" indent="0" algn="ctr">
              <a:buNone/>
            </a:pPr>
            <a:r>
              <a:rPr lang="hr-HR" sz="4400" dirty="0" smtClean="0"/>
              <a:t>Nagnječenje mozga (</a:t>
            </a:r>
            <a:r>
              <a:rPr lang="hr-HR" sz="4400" dirty="0" err="1" smtClean="0"/>
              <a:t>contusio</a:t>
            </a:r>
            <a:r>
              <a:rPr lang="hr-HR" sz="4400" dirty="0" smtClean="0"/>
              <a:t> </a:t>
            </a:r>
            <a:r>
              <a:rPr lang="hr-HR" sz="4400" dirty="0" err="1" smtClean="0"/>
              <a:t>cerebri</a:t>
            </a:r>
            <a:r>
              <a:rPr lang="hr-HR" sz="4400" dirty="0" smtClean="0"/>
              <a:t>) teška je otvorena ili zatvorena ozljeda mozga u obliku kontuzijskih žarišta. Kontuzijsko žarište obuhvaća ozljedu mozga , mekih moždanih ovojnica i krvnih žila uz krvarenje u kontuzijsko žarište.</a:t>
            </a:r>
          </a:p>
          <a:p>
            <a:pPr marL="0" indent="0" algn="ctr">
              <a:buNone/>
            </a:pPr>
            <a:r>
              <a:rPr lang="hr-HR" sz="4400" dirty="0" smtClean="0"/>
              <a:t>Kompresija mozga (</a:t>
            </a:r>
            <a:r>
              <a:rPr lang="hr-HR" sz="4400" dirty="0" err="1" smtClean="0"/>
              <a:t>compressio</a:t>
            </a:r>
            <a:r>
              <a:rPr lang="hr-HR" sz="4400" dirty="0" smtClean="0"/>
              <a:t> </a:t>
            </a:r>
            <a:r>
              <a:rPr lang="hr-HR" sz="4400" dirty="0" err="1" smtClean="0"/>
              <a:t>cerebri</a:t>
            </a:r>
            <a:r>
              <a:rPr lang="hr-HR" sz="4400" dirty="0" smtClean="0"/>
              <a:t>) zajednički je naziv za sva stanja koji uzrokuje pritisak na mozak , a zbog toga i pomicanje moždanih masa.</a:t>
            </a:r>
          </a:p>
          <a:p>
            <a:pPr marL="0" indent="0" algn="ctr">
              <a:buNone/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13595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>Epiduralni hematom (haematoma  epidurale) posljedica je krvarena između tvrde moždane ovojnice  i kosti, obično nastaje zbog ozljede srednje meningealne arterije i češće njezinih ogranaka. Tok je krvarenja je akutan, pa je epiduralni hematom ubrajamo u najhitnija postupke operacijske medicine. </a:t>
            </a:r>
          </a:p>
          <a:p>
            <a:r>
              <a:rPr lang="vi-VN" dirty="0" smtClean="0"/>
              <a:t>Subduralni hematom (haematoma subdurale) krvarenje je između dure mater i arahnoideje , krvarenje potiče iz određenih vena površine mozga , a očituje se u akutnom ili kroničnom obliku u podjednakoj mjeri , posljedica su ozljeda glave, težih ili lakših, može nastati više dana, tjedana ili mjeseci nakon ozljede.Liječenje je kiruško.</a:t>
            </a:r>
          </a:p>
          <a:p>
            <a:r>
              <a:rPr lang="vi-VN" dirty="0" smtClean="0"/>
              <a:t>Klinička slika: Dijagnoza se postavlja sa CT, inače se mogu pojaviti glavobolje, nesanica, psihičke promjene, promjene ponašanja i karaktera, kljenuti udova, gubitak kontrole mokrenja, i stolice, rijeđe epilepsija.</a:t>
            </a:r>
          </a:p>
          <a:p>
            <a:r>
              <a:rPr lang="vi-VN" dirty="0" smtClean="0"/>
              <a:t>Intracerebralni hematom (heamatoma intracerebrale) nastaje zbog oštećenja moždanih krvnih žila , tako se oblikuje hematom koji pritišće na mjesto i na udaljenija područja mozga , liječenje je kiruško.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54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Kosti glave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 tjemene kosti</a:t>
            </a:r>
          </a:p>
          <a:p>
            <a:r>
              <a:rPr lang="hr-HR" dirty="0" smtClean="0"/>
              <a:t>čeona kost</a:t>
            </a:r>
          </a:p>
          <a:p>
            <a:r>
              <a:rPr lang="hr-HR" dirty="0" smtClean="0"/>
              <a:t>2 sljepoočne kosti</a:t>
            </a:r>
          </a:p>
          <a:p>
            <a:r>
              <a:rPr lang="hr-HR" dirty="0" smtClean="0"/>
              <a:t>klinasta kost</a:t>
            </a:r>
          </a:p>
          <a:p>
            <a:r>
              <a:rPr lang="hr-HR" dirty="0" err="1" smtClean="0"/>
              <a:t>rešetnica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10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Komplikacije </a:t>
            </a:r>
            <a:r>
              <a:rPr lang="hr-HR" dirty="0" err="1" smtClean="0"/>
              <a:t>kraniocerebralnih</a:t>
            </a:r>
            <a:r>
              <a:rPr lang="hr-HR" dirty="0" smtClean="0"/>
              <a:t> ozljeda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-Edem mozga ( </a:t>
            </a:r>
            <a:r>
              <a:rPr lang="hr-HR" dirty="0" err="1" smtClean="0"/>
              <a:t>oedema</a:t>
            </a:r>
            <a:r>
              <a:rPr lang="hr-HR" dirty="0" smtClean="0"/>
              <a:t> </a:t>
            </a:r>
            <a:r>
              <a:rPr lang="hr-HR" dirty="0" err="1" smtClean="0"/>
              <a:t>cerebri</a:t>
            </a:r>
            <a:r>
              <a:rPr lang="hr-HR" dirty="0" smtClean="0"/>
              <a:t>) povećanje je volumena mozga koji može nastati pri svakom </a:t>
            </a:r>
            <a:r>
              <a:rPr lang="hr-HR" dirty="0" err="1" smtClean="0"/>
              <a:t>intrakrajniskom</a:t>
            </a:r>
            <a:r>
              <a:rPr lang="hr-HR" dirty="0" smtClean="0"/>
              <a:t> ekspanzivnom procesu, infekcija, poremećaju optjecanja likvora, te oštećenju moždanog krvnog optjecaja. Liječenje moždanog edema osniva se na poznavanju fiziologije i patofiziologije </a:t>
            </a:r>
            <a:r>
              <a:rPr lang="hr-HR" dirty="0" err="1" smtClean="0"/>
              <a:t>intrakrajniskog</a:t>
            </a:r>
            <a:r>
              <a:rPr lang="hr-HR" dirty="0" smtClean="0"/>
              <a:t> prostora te uzroka edema.</a:t>
            </a:r>
          </a:p>
          <a:p>
            <a:pPr marL="0" indent="0">
              <a:buNone/>
            </a:pPr>
            <a:r>
              <a:rPr lang="hr-HR" dirty="0" smtClean="0"/>
              <a:t>-Infekcija je učestalija pri otvorenim </a:t>
            </a:r>
            <a:r>
              <a:rPr lang="hr-HR" dirty="0" err="1" smtClean="0"/>
              <a:t>kraniocerebralnim</a:t>
            </a:r>
            <a:r>
              <a:rPr lang="hr-HR" dirty="0" smtClean="0"/>
              <a:t> ozljedama , ponajprije se može inficirati meki oglavak , zatim mogu nastati i </a:t>
            </a:r>
            <a:r>
              <a:rPr lang="hr-HR" dirty="0" err="1" smtClean="0"/>
              <a:t>osteomitis</a:t>
            </a:r>
            <a:r>
              <a:rPr lang="hr-HR" dirty="0" smtClean="0"/>
              <a:t>, gnojna infekcija subduralnog prostora (epiduralni apsces), te </a:t>
            </a:r>
            <a:r>
              <a:rPr lang="hr-HR" dirty="0" err="1" smtClean="0"/>
              <a:t>intracerebralni</a:t>
            </a:r>
            <a:r>
              <a:rPr lang="hr-HR" dirty="0" smtClean="0"/>
              <a:t> traumatski apsces.</a:t>
            </a:r>
          </a:p>
          <a:p>
            <a:pPr marL="0" indent="0">
              <a:buNone/>
            </a:pPr>
            <a:r>
              <a:rPr lang="hr-HR" dirty="0" smtClean="0"/>
              <a:t>-Meningitis je česta posttraumatska komplikacija, nastaje unošenjem uzročnika prilikom ozljede ili pri operaciji, a najčešće kod </a:t>
            </a:r>
            <a:r>
              <a:rPr lang="hr-HR" dirty="0" err="1" smtClean="0"/>
              <a:t>likvorskih</a:t>
            </a:r>
            <a:r>
              <a:rPr lang="hr-HR" dirty="0" smtClean="0"/>
              <a:t> fistula.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87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hr-HR" dirty="0" err="1" smtClean="0"/>
              <a:t>Hidrocefalus</a:t>
            </a:r>
            <a:r>
              <a:rPr lang="hr-HR" dirty="0" smtClean="0"/>
              <a:t> nastaje zbog poremećaja optjecanja likvora zatvaranjem unutrašnjih </a:t>
            </a:r>
            <a:r>
              <a:rPr lang="hr-HR" dirty="0" err="1" smtClean="0"/>
              <a:t>likvorskih</a:t>
            </a:r>
            <a:r>
              <a:rPr lang="hr-HR" dirty="0" smtClean="0"/>
              <a:t> putova ili </a:t>
            </a:r>
            <a:r>
              <a:rPr lang="hr-HR" dirty="0" err="1" smtClean="0"/>
              <a:t>okluzijom</a:t>
            </a:r>
            <a:r>
              <a:rPr lang="hr-HR" dirty="0" smtClean="0"/>
              <a:t> </a:t>
            </a:r>
            <a:r>
              <a:rPr lang="hr-HR" dirty="0" err="1" smtClean="0"/>
              <a:t>vanskih</a:t>
            </a:r>
            <a:r>
              <a:rPr lang="hr-HR" dirty="0" smtClean="0"/>
              <a:t> </a:t>
            </a:r>
            <a:r>
              <a:rPr lang="hr-HR" dirty="0" err="1" smtClean="0"/>
              <a:t>likvorskih</a:t>
            </a:r>
            <a:r>
              <a:rPr lang="hr-HR" dirty="0" smtClean="0"/>
              <a:t> bazena.</a:t>
            </a:r>
          </a:p>
          <a:p>
            <a:r>
              <a:rPr lang="hr-HR" dirty="0" err="1" smtClean="0"/>
              <a:t>Likvorska</a:t>
            </a:r>
            <a:r>
              <a:rPr lang="hr-HR" dirty="0" smtClean="0"/>
              <a:t> fistula označava istjecanje </a:t>
            </a:r>
            <a:r>
              <a:rPr lang="hr-HR" dirty="0" err="1" smtClean="0"/>
              <a:t>livora</a:t>
            </a:r>
            <a:r>
              <a:rPr lang="hr-HR" dirty="0" smtClean="0"/>
              <a:t> na nos ili na uho, a neposredno je posljedica ozljede , no može se razviti i kasnije.</a:t>
            </a:r>
          </a:p>
          <a:p>
            <a:r>
              <a:rPr lang="hr-HR" dirty="0" smtClean="0"/>
              <a:t>Tromboze krvnih žila mogu poremetiti venski odvod krvi pa nastaju vrlo teški moždani edemi, liječenje je </a:t>
            </a:r>
            <a:r>
              <a:rPr lang="hr-HR" dirty="0" err="1" smtClean="0"/>
              <a:t>medikamentozno</a:t>
            </a:r>
            <a:r>
              <a:rPr lang="hr-HR" dirty="0" smtClean="0"/>
              <a:t> ili </a:t>
            </a:r>
            <a:r>
              <a:rPr lang="hr-HR" dirty="0" err="1" smtClean="0"/>
              <a:t>kiruško</a:t>
            </a:r>
            <a:r>
              <a:rPr lang="hr-HR" dirty="0" smtClean="0"/>
              <a:t>.</a:t>
            </a:r>
          </a:p>
          <a:p>
            <a:r>
              <a:rPr lang="hr-HR" dirty="0" smtClean="0"/>
              <a:t>Epilepsija se često javlja kao rana ili kasna i to zbog izravnog oštećenja mozga.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418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8000" dirty="0" smtClean="0"/>
              <a:t>Hvala na pažnji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12514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hr-HR" dirty="0" smtClean="0"/>
              <a:t>ostur lica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 gornje čeljusti</a:t>
            </a:r>
          </a:p>
          <a:p>
            <a:r>
              <a:rPr lang="hr-HR" dirty="0" smtClean="0"/>
              <a:t>2 suzne kosti</a:t>
            </a:r>
          </a:p>
          <a:p>
            <a:r>
              <a:rPr lang="hr-HR" dirty="0" smtClean="0"/>
              <a:t>2 jagodične kosti</a:t>
            </a:r>
          </a:p>
          <a:p>
            <a:r>
              <a:rPr lang="hr-HR" dirty="0" smtClean="0"/>
              <a:t>2 nepčane kosti</a:t>
            </a:r>
          </a:p>
          <a:p>
            <a:r>
              <a:rPr lang="hr-HR" dirty="0" smtClean="0"/>
              <a:t>2 donje nosne školjke</a:t>
            </a:r>
          </a:p>
          <a:p>
            <a:r>
              <a:rPr lang="hr-HR" dirty="0" smtClean="0"/>
              <a:t>raonik</a:t>
            </a:r>
          </a:p>
          <a:p>
            <a:r>
              <a:rPr lang="hr-HR" dirty="0" smtClean="0"/>
              <a:t>donja čeljust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2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KOSTI GLAVE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6992"/>
            <a:ext cx="8229600" cy="4072379"/>
          </a:xfrm>
        </p:spPr>
      </p:pic>
    </p:spTree>
    <p:extLst>
      <p:ext uri="{BB962C8B-B14F-4D97-AF65-F5344CB8AC3E}">
        <p14:creationId xmlns:p14="http://schemas.microsoft.com/office/powerpoint/2010/main" val="16727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ANATOMIJA MOZGA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Sastoji se od 5 glavnih dijelova:</a:t>
            </a:r>
          </a:p>
          <a:p>
            <a:r>
              <a:rPr lang="vi-VN" dirty="0" smtClean="0"/>
              <a:t>mali mozak - središte organa za ravnotežu, kontrolira voljne i usklađuje refleksne pokrete</a:t>
            </a:r>
          </a:p>
          <a:p>
            <a:r>
              <a:rPr lang="vi-VN" dirty="0" smtClean="0"/>
              <a:t>srednji mozak - regulira napetost mišića, refleksno uspostavlja i održava položaj tijela</a:t>
            </a:r>
          </a:p>
          <a:p>
            <a:r>
              <a:rPr lang="vi-VN" dirty="0" smtClean="0"/>
              <a:t>veliki mozak - centar za inteligenciju (pamćenje, mišljenje, učenje i kontroliranje ponašanja ...)</a:t>
            </a:r>
          </a:p>
          <a:p>
            <a:r>
              <a:rPr lang="vi-VN" dirty="0" smtClean="0"/>
              <a:t>međumozak - najvažniji vegetativni centri</a:t>
            </a:r>
          </a:p>
          <a:p>
            <a:r>
              <a:rPr lang="vi-VN" dirty="0" smtClean="0"/>
              <a:t>produžena moždina - centar važnih refleksnih procesa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509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Mozak je podijeljen na režnjeve od koji svaki ima svoju funkciju 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čeoni režanj: središte osobnosti i planiranja budućnosti</a:t>
            </a:r>
          </a:p>
          <a:p>
            <a:r>
              <a:rPr lang="hr-HR" dirty="0" smtClean="0"/>
              <a:t>tjemeni režanj: središte za osjet dodira</a:t>
            </a:r>
          </a:p>
          <a:p>
            <a:r>
              <a:rPr lang="hr-HR" dirty="0" smtClean="0"/>
              <a:t>slijepo očni režanj: središte za zvuk i koordinaciju zvuka s slikom</a:t>
            </a:r>
          </a:p>
          <a:p>
            <a:r>
              <a:rPr lang="hr-HR" dirty="0" smtClean="0"/>
              <a:t>zatiljni režanj: sadrži područje za vid i pohranu vidnog pamćenja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680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REŽNJEVI MOZGA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8136903" cy="4680520"/>
          </a:xfrm>
        </p:spPr>
      </p:pic>
    </p:spTree>
    <p:extLst>
      <p:ext uri="{BB962C8B-B14F-4D97-AF65-F5344CB8AC3E}">
        <p14:creationId xmlns:p14="http://schemas.microsoft.com/office/powerpoint/2010/main" val="332636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Moždane ovojnice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lat. dura mater - tvrda mozgovnica - je vanjska ovojnica građena od gustog vezivnog tkiva</a:t>
            </a:r>
            <a:endParaRPr lang="hr-HR" dirty="0" smtClean="0"/>
          </a:p>
          <a:p>
            <a:r>
              <a:rPr lang="hr-HR" dirty="0" smtClean="0"/>
              <a:t>lat. </a:t>
            </a:r>
            <a:r>
              <a:rPr lang="hr-HR" dirty="0" err="1" smtClean="0"/>
              <a:t>arachnoidea</a:t>
            </a:r>
            <a:r>
              <a:rPr lang="hr-HR" dirty="0" smtClean="0"/>
              <a:t> mater - paučinasta </a:t>
            </a:r>
            <a:r>
              <a:rPr lang="hr-HR" dirty="0" err="1" smtClean="0"/>
              <a:t>mozgovnica</a:t>
            </a:r>
            <a:r>
              <a:rPr lang="hr-HR" dirty="0" smtClean="0"/>
              <a:t> - je srednja ovojnica, izgleda paučine ), sastoji se od vezivnog tkiva, svojim vlaknima povezuje vanjsku sa unutarnjom ovojnicom</a:t>
            </a:r>
          </a:p>
          <a:p>
            <a:r>
              <a:rPr lang="hr-HR" dirty="0" err="1" smtClean="0"/>
              <a:t>lat</a:t>
            </a:r>
            <a:r>
              <a:rPr lang="hr-HR" dirty="0" smtClean="0"/>
              <a:t> </a:t>
            </a:r>
            <a:r>
              <a:rPr lang="hr-HR" dirty="0" err="1" smtClean="0"/>
              <a:t>pia</a:t>
            </a:r>
            <a:r>
              <a:rPr lang="hr-HR" dirty="0" smtClean="0"/>
              <a:t> mater - nježna (meka) </a:t>
            </a:r>
            <a:r>
              <a:rPr lang="hr-HR" dirty="0" err="1" smtClean="0"/>
              <a:t>mozgovnica</a:t>
            </a:r>
            <a:r>
              <a:rPr lang="hr-HR" dirty="0" smtClean="0"/>
              <a:t> - koja se prislanja na površinu struktura središnjeg živčanog sustava i za razliku od ostalih </a:t>
            </a:r>
            <a:r>
              <a:rPr lang="hr-HR" dirty="0" err="1" smtClean="0"/>
              <a:t>mozgovnica</a:t>
            </a:r>
            <a:r>
              <a:rPr lang="hr-HR" dirty="0" smtClean="0"/>
              <a:t> svojim tijekom prati površinu mozga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60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MOŽDANE OVOJNICE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68760"/>
            <a:ext cx="7992888" cy="5040560"/>
          </a:xfrm>
        </p:spPr>
      </p:pic>
    </p:spTree>
    <p:extLst>
      <p:ext uri="{BB962C8B-B14F-4D97-AF65-F5344CB8AC3E}">
        <p14:creationId xmlns:p14="http://schemas.microsoft.com/office/powerpoint/2010/main" val="68759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1184</Words>
  <Application>Microsoft Office PowerPoint</Application>
  <PresentationFormat>Prikaz na zaslonu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3" baseType="lpstr">
      <vt:lpstr>Tema sustava Office</vt:lpstr>
      <vt:lpstr>ZDRAVSTVENA NJEGA NEUROKIRUŠKOG BOLESNIKA </vt:lpstr>
      <vt:lpstr>Kosti glave</vt:lpstr>
      <vt:lpstr>Kostur lica </vt:lpstr>
      <vt:lpstr>KOSTI GLAVE</vt:lpstr>
      <vt:lpstr>ANATOMIJA MOZGA</vt:lpstr>
      <vt:lpstr> Mozak je podijeljen na režnjeve od koji svaki ima svoju funkciju :</vt:lpstr>
      <vt:lpstr>REŽNJEVI MOZGA</vt:lpstr>
      <vt:lpstr>Moždane ovojnice</vt:lpstr>
      <vt:lpstr>MOŽDANE OVOJNICE</vt:lpstr>
      <vt:lpstr>MOZGOVNE KLIJETKE (KOMORE) </vt:lpstr>
      <vt:lpstr>SPECIJALNA NEUROKIRURGIJA</vt:lpstr>
      <vt:lpstr>KRANIOCEREBRALNE OZLJEDE (OZLJEDE LUBANJE I MOZGA)</vt:lpstr>
      <vt:lpstr>Glasgowska skala kome- procjena neurološkog stanja</vt:lpstr>
      <vt:lpstr>Neurokiruška dijagnostika</vt:lpstr>
      <vt:lpstr>ELEKTRODIJAGNOSTIČKI POSTUPCI</vt:lpstr>
      <vt:lpstr>Ozljede lubanje i mozga</vt:lpstr>
      <vt:lpstr>Ozljede mekog oglavka </vt:lpstr>
      <vt:lpstr>Prijelom baze lubanje</vt:lpstr>
      <vt:lpstr>PowerPointova prezentacija</vt:lpstr>
      <vt:lpstr>Komplikacije kraniocerebralnih ozljeda</vt:lpstr>
      <vt:lpstr>PowerPointova prezentacija</vt:lpstr>
      <vt:lpstr>PowerPointova prezentacija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ZDRAVSTVENA NJEGA NEUROKIRUŠKOG BOLESNIKA</dc:title>
  <dc:creator>Tomo</dc:creator>
  <cp:lastModifiedBy>Tomo</cp:lastModifiedBy>
  <cp:revision>5</cp:revision>
  <dcterms:created xsi:type="dcterms:W3CDTF">2014-09-13T20:41:35Z</dcterms:created>
  <dcterms:modified xsi:type="dcterms:W3CDTF">2014-09-13T21:24:49Z</dcterms:modified>
</cp:coreProperties>
</file>